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6" r:id="rId2"/>
    <p:sldId id="278" r:id="rId3"/>
    <p:sldId id="355" r:id="rId4"/>
    <p:sldId id="328" r:id="rId5"/>
    <p:sldId id="326" r:id="rId6"/>
    <p:sldId id="295" r:id="rId7"/>
    <p:sldId id="360" r:id="rId8"/>
    <p:sldId id="358" r:id="rId9"/>
    <p:sldId id="359" r:id="rId10"/>
    <p:sldId id="361" r:id="rId11"/>
    <p:sldId id="329" r:id="rId12"/>
    <p:sldId id="327" r:id="rId13"/>
    <p:sldId id="357" r:id="rId14"/>
    <p:sldId id="343" r:id="rId15"/>
    <p:sldId id="330" r:id="rId16"/>
    <p:sldId id="354" r:id="rId17"/>
    <p:sldId id="362" r:id="rId18"/>
  </p:sldIdLst>
  <p:sldSz cx="12192000" cy="6858000"/>
  <p:notesSz cx="6858000" cy="9144000"/>
  <p:embeddedFontLst>
    <p:embeddedFont>
      <p:font typeface="Pretendard ExtraBold" panose="02000903000000020004" pitchFamily="2" charset="-127"/>
      <p:bold r:id="rId20"/>
    </p:embeddedFont>
    <p:embeddedFont>
      <p:font typeface="Pretendard" panose="02000503000000020004" pitchFamily="2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2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1FF"/>
    <a:srgbClr val="F87508"/>
    <a:srgbClr val="CB92D4"/>
    <a:srgbClr val="E6E6E6"/>
    <a:srgbClr val="BD94DE"/>
    <a:srgbClr val="CA92D5"/>
    <a:srgbClr val="E79FB5"/>
    <a:srgbClr val="97A4F1"/>
    <a:srgbClr val="F2B050"/>
    <a:srgbClr val="C0BFF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5320" autoAdjust="0"/>
  </p:normalViewPr>
  <p:slideViewPr>
    <p:cSldViewPr snapToGrid="0" showGuides="1">
      <p:cViewPr>
        <p:scale>
          <a:sx n="66" d="100"/>
          <a:sy n="66" d="100"/>
        </p:scale>
        <p:origin x="614" y="437"/>
      </p:cViewPr>
      <p:guideLst>
        <p:guide orient="horz" pos="12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51D9-9B70-4630-9D04-3B537DC727B1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96DA-43AD-4432-A411-76DE7A7E9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7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안녕하세요</a:t>
            </a:r>
            <a:r>
              <a:rPr kumimoji="1" lang="en-US" altLang="ko-KR" dirty="0" smtClean="0"/>
              <a:t>! </a:t>
            </a:r>
            <a:r>
              <a:rPr kumimoji="1" lang="ko-KR" altLang="en-US" dirty="0" smtClean="0"/>
              <a:t>나와 색을 맞추다</a:t>
            </a:r>
            <a:r>
              <a:rPr kumimoji="1" lang="en-US" altLang="ko-KR" dirty="0" smtClean="0"/>
              <a:t>,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err="1" smtClean="0"/>
              <a:t>깔맞춤</a:t>
            </a:r>
            <a:r>
              <a:rPr kumimoji="1" lang="ko-KR" altLang="en-US" baseline="0" dirty="0" smtClean="0"/>
              <a:t> 서비스를 개발한 </a:t>
            </a:r>
            <a:r>
              <a:rPr kumimoji="1" lang="en-US" altLang="ko-KR" baseline="0" dirty="0" smtClean="0"/>
              <a:t>8</a:t>
            </a:r>
            <a:r>
              <a:rPr kumimoji="1" lang="ko-KR" altLang="en-US" baseline="0" dirty="0" smtClean="0"/>
              <a:t>팀의 팀장 </a:t>
            </a:r>
            <a:r>
              <a:rPr kumimoji="1" lang="ko-KR" altLang="en-US" baseline="0" dirty="0" err="1" smtClean="0"/>
              <a:t>송다경입니다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en-US" baseline="0" dirty="0" smtClean="0"/>
          </a:p>
          <a:p>
            <a:endParaRPr kumimoji="1" lang="en-US" altLang="en-US" baseline="0" dirty="0" smtClean="0"/>
          </a:p>
          <a:p>
            <a:endParaRPr kumimoji="1" lang="en-US" altLang="en-US" baseline="0" dirty="0" smtClean="0"/>
          </a:p>
          <a:p>
            <a:endParaRPr kumimoji="1" lang="en-US" altLang="en-US" baseline="0" dirty="0" smtClean="0"/>
          </a:p>
          <a:p>
            <a:endParaRPr kumimoji="1" lang="en-US" altLang="en-US" baseline="0" dirty="0" smtClean="0"/>
          </a:p>
          <a:p>
            <a:endParaRPr kumimoji="1" lang="en-US" altLang="en-US" baseline="0" dirty="0" smtClean="0"/>
          </a:p>
          <a:p>
            <a:endParaRPr kumimoji="1" lang="en-US" altLang="en-US" baseline="0" dirty="0" smtClean="0"/>
          </a:p>
          <a:p>
            <a:endParaRPr kumimoji="1" lang="en-US" altLang="en-US" baseline="0" dirty="0" smtClean="0"/>
          </a:p>
          <a:p>
            <a:endParaRPr kumimoji="1" lang="en-US" altLang="en-US" baseline="0" dirty="0" smtClean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84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프로젝트 시연을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시연자들은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000,000,000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함께하겠습니다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8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저희 프로젝트의 아키텍처입니다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face-detection, color-name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여러 외부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프로젝트를 구성하였으며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중 발생하는 이미지 데이터는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amazon s3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 저장하여 사용하고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비록 자동배포까지 하지는 못했지만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젠킨스에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밀리지 않는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젠킨스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정킨스가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문제 없이 프로젝트를 배포하였습니다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94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저희 프로젝트에 핵심 기술에 대해 말씀드리겠습니다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얼굴 주변에 색상을 배치해야했기 때문에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인공지능 오픈 소스인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detection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기술을 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얼굴 인식하고 얼굴형에 가깝게 범위를 원형으로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커스터마이징하여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 위에 캔버스를 덧대어 인식된 얼굴 주변을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팔레트에서 선택한 색에 맞게 변경할 수 있도록 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캔버스를 스트림으로 변환하여 송출하였습니다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openVidu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비디오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엘리먼트를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스트리밍하는 함수를 이용하여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화면을 스트리밍하고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저희는 비디오에 캔버스를 덮어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이미지를 스트리밍 해야했기 때문에 기존 비디오를 하이잭킹하여 캔버스를 새로 그리고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캔버스를 스트림화하여 다시 전송할 수 있도록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비디오에 필터를 씌우고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이미지를 스트리밍하는 과정에서 많은 시행착오가 있었지만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메인 기능이었기에 포기하지 않았고 열심히 노력하여 프로젝트를 완성할 수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87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깔맞춤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시연 잘 보셨나요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vl="0"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깔맞춤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서비스는 기존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퍼스널컬러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진단을 이용할 때보다 비용과 시간을 절감하여 자신에게 잘 어울리는 색상을 찾을 수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vl="0"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 미팅을 이용하여 자신의 상황에 맞는 색상을 찾을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색상이란 것이 주관적인 의견이 많이 반영되는 것이기 때문에 잘 어울리는 색상을 특정하는 것이 쉽지 않을 것이라 생각합니다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깔맞춤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이용하면 많은 사람들의 의견을 들어보며 자신에게 어울리는 색을 찾을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54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저희 프로젝트가 더욱 좋은 서비스가 되기 위한 보완점입니다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번째는 주변 밝기에 따라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채도를 조절할 수 있도록 하는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 많은 분들이 피드백으로 주셨던 것이지만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시간이 부족해 반영하지 못한 색상 추천 기능입니다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사람들이 많이 선택한 색을 팔레트로 보여주며 사용자가 많은 컬러 중에서 보다 쉽게 선택할 수 있도록 돕는 기능입니다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깔맞춤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많은 사용자들이 이용하여 데이터가 많이 쌓인다면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피부톤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분위기에 따라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직접 어울리는 색상을 추천해주는 기능입니다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어울리는 색에 따른 옷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악세사리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 상품을 추천해주는 기능입니다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주라는 시간이 정말 빠르게 지나갔기에 추가하고 싶었던 기능들을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담지는 못했지만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깔맞춤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서비스는 추후에 더 발전시켜 사용자가 편하게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적은 시간과 비용을 들여 개개인의 색상을 찾아나갈 수 있도록 노력할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08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깔맞춤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 개발자들의 사진 보여드리면서 발표 마무리하겠습니다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57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궁금하신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부분이 있으면 질문해주세요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08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궁금하신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부분이 있으면 질문해주세요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80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발표 순서는 다음과 </a:t>
            </a:r>
            <a:r>
              <a:rPr lang="ko-KR" altLang="en-US" smtClean="0"/>
              <a:t>같습니다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8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발표에 앞서 저희 서비스에 대한 전반적인 소개를 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보여드리겠습니다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---------UCC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보여주기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깔맞춤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서비스에 대해 이해하실 수 있었을까요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깔맞춤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서비스에 대해 좀 더 자세하게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설명드리도록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38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발표에서도 말씀드렸던 것처럼 요즘 대부분의 사람들이 자기계발에 힘쓰며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자신을 가꾸는 것에 대해 관심이 많습니다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그러면서 자연스레 퍼스널컬러에 대한 관심도 많이 증가했습니다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2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왼쪽의 사진은 한 퍼스널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 진단 업체의 안내문입니다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게시일은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초인데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벌써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월은 마감이 되었고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예약을 받고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오른쪽은 진단 비용인데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비용이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원 안팎으로 형성되어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전문가에게 퍼스널 컬러 진단을 받는 것은 시간적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비용적으로도 간단한 일은 아닙니다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4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그리하여 저희는 다양한 사람들과 함께 소통하며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개인의 얼굴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분위기와 어울리는 색상을 찾아가는 서비스인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깔맞춤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개발하였습니다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82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사람들과 함께 미팅에 참여하여 컬러 팔레트 속 다양한 색상을 비교해보며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자신에게 어울리는 색을 고를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52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골라 놓은 색들로 토너먼트 방식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 픽 방식으로 투표를 진행하면서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자신에게 가장 잘 어울리는 색을 찾을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보여드린 것처럼 투표를 진행하면 왼쪽 사진처럼 투표 결과를 확인할 수 있으며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마이페이지에서는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최근 미팅에서 저장했던 컬러 팔레트 내역을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 팔레트 내역에서 각 색깔에 마우스를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호버링하면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코드와 색상 이름을 함께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8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3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8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9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4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5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320842" y="317500"/>
            <a:ext cx="11540958" cy="624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584200" y="1333500"/>
            <a:ext cx="10998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9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4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E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D3A749-011D-44E4-B820-4EC9DCB989F9}"/>
              </a:ext>
            </a:extLst>
          </p:cNvPr>
          <p:cNvSpPr/>
          <p:nvPr/>
        </p:nvSpPr>
        <p:spPr>
          <a:xfrm>
            <a:off x="4740171" y="1149093"/>
            <a:ext cx="2711659" cy="2711659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435C2B1-8F8D-C003-18C2-A8C0DD2EBD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538" y="3483605"/>
            <a:ext cx="5998925" cy="3374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52A771-819A-C422-DBF6-8376456FF9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70" y="1149092"/>
            <a:ext cx="2711659" cy="27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7F094-BE59-FB50-30A4-4363B52F601B}"/>
              </a:ext>
            </a:extLst>
          </p:cNvPr>
          <p:cNvSpPr txBox="1"/>
          <p:nvPr/>
        </p:nvSpPr>
        <p:spPr>
          <a:xfrm>
            <a:off x="1205948" y="2183694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rgbClr val="C0BFF3"/>
                </a:solidFill>
              </a:rPr>
              <a:t> 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102EF-3B03-E486-6B21-A759DDC08E00}"/>
              </a:ext>
            </a:extLst>
          </p:cNvPr>
          <p:cNvSpPr txBox="1"/>
          <p:nvPr/>
        </p:nvSpPr>
        <p:spPr>
          <a:xfrm>
            <a:off x="9658835" y="3291689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rgbClr val="C0BFF3"/>
                </a:solidFill>
              </a:rPr>
              <a:t>」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25663" y="3127768"/>
            <a:ext cx="57406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 smtClean="0">
                <a:solidFill>
                  <a:srgbClr val="C0BFF3"/>
                </a:solidFill>
              </a:rPr>
              <a:t>프로젝트 시연</a:t>
            </a:r>
            <a:endParaRPr lang="ko-KR" altLang="en-US" sz="8000" b="1" dirty="0">
              <a:solidFill>
                <a:srgbClr val="C0BFF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15151"/>
                </a:solidFill>
              </a:rPr>
              <a:t>3. </a:t>
            </a:r>
            <a:r>
              <a:rPr lang="ko-KR" altLang="en-US" sz="3600" dirty="0" smtClean="0">
                <a:solidFill>
                  <a:srgbClr val="515151"/>
                </a:solidFill>
              </a:rPr>
              <a:t>시연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5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2417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15151"/>
                </a:solidFill>
              </a:rPr>
              <a:t>4</a:t>
            </a:r>
            <a:r>
              <a:rPr lang="en-US" altLang="ko-KR" sz="3600" dirty="0" smtClean="0">
                <a:solidFill>
                  <a:srgbClr val="515151"/>
                </a:solidFill>
              </a:rPr>
              <a:t>. </a:t>
            </a:r>
            <a:r>
              <a:rPr lang="ko-KR" altLang="en-US" sz="3600" dirty="0" smtClean="0">
                <a:solidFill>
                  <a:srgbClr val="515151"/>
                </a:solidFill>
              </a:rPr>
              <a:t>기술 스택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14587" y="2742054"/>
            <a:ext cx="8953867" cy="35325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5" y="2330780"/>
            <a:ext cx="798532" cy="7170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4" y="3205910"/>
            <a:ext cx="833545" cy="753318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543670" y="2170498"/>
            <a:ext cx="958529" cy="194684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8" r="33078"/>
          <a:stretch/>
        </p:blipFill>
        <p:spPr>
          <a:xfrm>
            <a:off x="1973420" y="2887615"/>
            <a:ext cx="820212" cy="15483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61" y="3532453"/>
            <a:ext cx="951622" cy="90261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264" y="3610045"/>
            <a:ext cx="800100" cy="8001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15" y="4825097"/>
            <a:ext cx="1506513" cy="10043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95" y="3723509"/>
            <a:ext cx="1275335" cy="669551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98" y="4916339"/>
            <a:ext cx="1581169" cy="821859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8674" y="3327796"/>
            <a:ext cx="615506" cy="349361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3666064" y="3044758"/>
            <a:ext cx="7204040" cy="292683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1" t="17385" r="29121" b="17385"/>
          <a:stretch/>
        </p:blipFill>
        <p:spPr>
          <a:xfrm>
            <a:off x="3234799" y="3618276"/>
            <a:ext cx="835526" cy="8969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782795" y="1477511"/>
            <a:ext cx="15231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rgbClr val="515151"/>
                </a:solidFill>
              </a:rPr>
              <a:t>1</a:t>
            </a:r>
            <a:r>
              <a:rPr lang="en-US" altLang="ko-KR" sz="2500" spc="-150" dirty="0" smtClean="0">
                <a:solidFill>
                  <a:srgbClr val="515151"/>
                </a:solidFill>
              </a:rPr>
              <a:t>. 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아키텍처</a:t>
            </a:r>
            <a:endParaRPr lang="ko-KR" altLang="en-US" sz="2500" spc="-150" dirty="0">
              <a:solidFill>
                <a:srgbClr val="515151"/>
              </a:solidFill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40" y="1644319"/>
            <a:ext cx="984084" cy="984084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6931" y="4701201"/>
            <a:ext cx="615506" cy="34936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232" y="3487108"/>
            <a:ext cx="615506" cy="34936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5040" y="4922761"/>
            <a:ext cx="615506" cy="349361"/>
          </a:xfrm>
          <a:prstGeom prst="rect">
            <a:avLst/>
          </a:prstGeom>
        </p:spPr>
      </p:pic>
      <p:cxnSp>
        <p:nvCxnSpPr>
          <p:cNvPr id="95" name="직선 화살표 연결선 94"/>
          <p:cNvCxnSpPr>
            <a:cxnSpLocks/>
          </p:cNvCxnSpPr>
          <p:nvPr/>
        </p:nvCxnSpPr>
        <p:spPr>
          <a:xfrm>
            <a:off x="5357614" y="4010095"/>
            <a:ext cx="1095618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cxnSpLocks/>
          </p:cNvCxnSpPr>
          <p:nvPr/>
        </p:nvCxnSpPr>
        <p:spPr>
          <a:xfrm>
            <a:off x="8134766" y="4010095"/>
            <a:ext cx="1095618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cxnSpLocks/>
          </p:cNvCxnSpPr>
          <p:nvPr/>
        </p:nvCxnSpPr>
        <p:spPr>
          <a:xfrm>
            <a:off x="9748457" y="4485314"/>
            <a:ext cx="5143" cy="414587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cxnSpLocks/>
          </p:cNvCxnSpPr>
          <p:nvPr/>
        </p:nvCxnSpPr>
        <p:spPr>
          <a:xfrm>
            <a:off x="4927282" y="4435066"/>
            <a:ext cx="5143" cy="414587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cxnSpLocks/>
            <a:stCxn id="47" idx="0"/>
            <a:endCxn id="86" idx="2"/>
          </p:cNvCxnSpPr>
          <p:nvPr/>
        </p:nvCxnSpPr>
        <p:spPr>
          <a:xfrm flipH="1" flipV="1">
            <a:off x="4927282" y="2628403"/>
            <a:ext cx="6032" cy="98164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cxnSpLocks/>
            <a:stCxn id="113" idx="2"/>
            <a:endCxn id="47" idx="0"/>
          </p:cNvCxnSpPr>
          <p:nvPr/>
        </p:nvCxnSpPr>
        <p:spPr>
          <a:xfrm>
            <a:off x="3704172" y="2623519"/>
            <a:ext cx="1229142" cy="98652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28" y="3471736"/>
            <a:ext cx="497842" cy="352379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97" y="1644319"/>
            <a:ext cx="818550" cy="97920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4302752" y="1410722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Color-names API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343547" y="4485314"/>
            <a:ext cx="65915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</a:rPr>
              <a:t>v 1.18.0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118551" y="4063078"/>
            <a:ext cx="11208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n-ea"/>
              </a:rPr>
              <a:t>Vue</a:t>
            </a:r>
            <a:r>
              <a:rPr lang="en-US" altLang="ko-KR" sz="1100" dirty="0" smtClean="0">
                <a:latin typeface="+mn-ea"/>
              </a:rPr>
              <a:t>/cli: v 5.0.8</a:t>
            </a:r>
          </a:p>
          <a:p>
            <a:r>
              <a:rPr lang="en-US" altLang="ko-KR" sz="1100" dirty="0" err="1" smtClean="0">
                <a:latin typeface="+mn-ea"/>
              </a:rPr>
              <a:t>Vue</a:t>
            </a:r>
            <a:r>
              <a:rPr lang="en-US" altLang="ko-KR" sz="1100" dirty="0" smtClean="0">
                <a:latin typeface="+mn-ea"/>
              </a:rPr>
              <a:t>: v 2.6.14</a:t>
            </a:r>
          </a:p>
          <a:p>
            <a:r>
              <a:rPr lang="en-US" altLang="ko-KR" sz="1100" dirty="0" err="1" smtClean="0">
                <a:latin typeface="+mn-ea"/>
              </a:rPr>
              <a:t>Vuex</a:t>
            </a:r>
            <a:r>
              <a:rPr lang="en-US" altLang="ko-KR" sz="1100" dirty="0" smtClean="0">
                <a:latin typeface="+mn-ea"/>
              </a:rPr>
              <a:t> : v 3.6.2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732930" y="4278750"/>
            <a:ext cx="20168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>
                <a:latin typeface="+mn-ea"/>
              </a:rPr>
              <a:t>SpringBoot</a:t>
            </a:r>
            <a:r>
              <a:rPr lang="en-US" altLang="ko-KR" sz="1100" dirty="0" smtClean="0">
                <a:latin typeface="+mn-ea"/>
              </a:rPr>
              <a:t>: v 2.7.2</a:t>
            </a:r>
          </a:p>
          <a:p>
            <a:r>
              <a:rPr lang="en-US" altLang="ko-KR" sz="1100" dirty="0" smtClean="0">
                <a:latin typeface="+mn-ea"/>
              </a:rPr>
              <a:t>Java Open-JDK </a:t>
            </a:r>
            <a:r>
              <a:rPr lang="en-US" altLang="ko-KR" sz="1100" dirty="0" err="1" smtClean="0">
                <a:latin typeface="+mn-ea"/>
              </a:rPr>
              <a:t>zulu</a:t>
            </a:r>
            <a:r>
              <a:rPr lang="en-US" altLang="ko-KR" sz="1100" dirty="0" smtClean="0">
                <a:latin typeface="+mn-ea"/>
              </a:rPr>
              <a:t> 8.33.0.1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396437" y="5607393"/>
            <a:ext cx="7040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</a:rPr>
              <a:t>v 8.0.29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436638" y="512136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</a:rPr>
              <a:t>v 2.22.0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645110" y="1860984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</a:rPr>
              <a:t>v 20.10.17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0477" y="1822634"/>
            <a:ext cx="615506" cy="34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527" y="1716038"/>
            <a:ext cx="783368" cy="837551"/>
          </a:xfrm>
          <a:prstGeom prst="rect">
            <a:avLst/>
          </a:prstGeom>
        </p:spPr>
      </p:pic>
      <p:cxnSp>
        <p:nvCxnSpPr>
          <p:cNvPr id="40" name="직선 화살표 연결선 39"/>
          <p:cNvCxnSpPr>
            <a:cxnSpLocks/>
            <a:stCxn id="47" idx="0"/>
            <a:endCxn id="3" idx="2"/>
          </p:cNvCxnSpPr>
          <p:nvPr/>
        </p:nvCxnSpPr>
        <p:spPr>
          <a:xfrm flipV="1">
            <a:off x="4933314" y="2553589"/>
            <a:ext cx="1345897" cy="105645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06262" y="1410722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Face-Detection API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7" name="꺾인 연결선 6"/>
          <p:cNvCxnSpPr>
            <a:stCxn id="27" idx="3"/>
            <a:endCxn id="54" idx="1"/>
          </p:cNvCxnSpPr>
          <p:nvPr/>
        </p:nvCxnSpPr>
        <p:spPr>
          <a:xfrm>
            <a:off x="1502199" y="3143922"/>
            <a:ext cx="471221" cy="517849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0308" y="4217483"/>
            <a:ext cx="1830051" cy="23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2417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15151"/>
                </a:solidFill>
              </a:rPr>
              <a:t>4. </a:t>
            </a:r>
            <a:r>
              <a:rPr lang="ko-KR" altLang="en-US" sz="3600" dirty="0" smtClean="0">
                <a:solidFill>
                  <a:srgbClr val="515151"/>
                </a:solidFill>
              </a:rPr>
              <a:t>기술 스택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408638" y="6137137"/>
            <a:ext cx="5474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https://github.com/justadudewhohacks/face-api.js/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08" y="6128539"/>
            <a:ext cx="377930" cy="3779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782795" y="1477511"/>
            <a:ext cx="37240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rgbClr val="515151"/>
                </a:solidFill>
              </a:rPr>
              <a:t>2</a:t>
            </a:r>
            <a:r>
              <a:rPr lang="en-US" altLang="ko-KR" sz="2500" spc="-150" dirty="0" smtClean="0">
                <a:solidFill>
                  <a:srgbClr val="515151"/>
                </a:solidFill>
              </a:rPr>
              <a:t>.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주요 기술 </a:t>
            </a:r>
            <a:r>
              <a:rPr lang="en-US" altLang="ko-KR" sz="2500" spc="-150" dirty="0" smtClean="0">
                <a:solidFill>
                  <a:srgbClr val="515151"/>
                </a:solidFill>
              </a:rPr>
              <a:t>– Face Detection</a:t>
            </a:r>
            <a:endParaRPr lang="ko-KR" altLang="en-US" sz="2500" spc="-150" dirty="0">
              <a:solidFill>
                <a:srgbClr val="51515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99542" y="2130062"/>
            <a:ext cx="3692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CB92D4"/>
                </a:solidFill>
              </a:rPr>
              <a:t>오픈 소스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face-</a:t>
            </a:r>
            <a:r>
              <a:rPr lang="en-US" altLang="ko-KR" sz="2000" dirty="0" err="1" smtClean="0"/>
              <a:t>api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2000" dirty="0" smtClean="0"/>
              <a:t>얼굴형에 가깝게 범위를 원형으로 </a:t>
            </a:r>
            <a:r>
              <a:rPr lang="ko-KR" altLang="en-US" sz="2000" b="1" dirty="0" err="1" smtClean="0">
                <a:solidFill>
                  <a:srgbClr val="CB92D4"/>
                </a:solidFill>
              </a:rPr>
              <a:t>커스터마이징</a:t>
            </a:r>
            <a:endParaRPr lang="en-US" altLang="ko-KR" sz="2000" b="1" dirty="0" smtClean="0">
              <a:solidFill>
                <a:srgbClr val="CB92D4"/>
              </a:solidFill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2000" dirty="0" err="1" smtClean="0"/>
              <a:t>웹캠</a:t>
            </a:r>
            <a:r>
              <a:rPr lang="ko-KR" altLang="en-US" sz="2000" dirty="0" smtClean="0"/>
              <a:t> 화면 위에 </a:t>
            </a:r>
            <a:r>
              <a:rPr lang="ko-KR" altLang="en-US" sz="2000" b="1" dirty="0" smtClean="0">
                <a:solidFill>
                  <a:srgbClr val="CB92D4"/>
                </a:solidFill>
              </a:rPr>
              <a:t>캔버스</a:t>
            </a:r>
            <a:r>
              <a:rPr lang="ko-KR" altLang="en-US" sz="2000" dirty="0" smtClean="0"/>
              <a:t>를 덧대어 얼굴 주변을 색상 팔레트에서 선택한 색에 맞게 변경</a:t>
            </a:r>
            <a:endParaRPr lang="en-US" altLang="ko-KR" sz="2000" dirty="0" smtClean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2000" dirty="0" smtClean="0"/>
              <a:t>만들어진 캔버스를 </a:t>
            </a:r>
            <a:r>
              <a:rPr lang="ko-KR" altLang="en-US" sz="2000" b="1" dirty="0" smtClean="0">
                <a:solidFill>
                  <a:srgbClr val="CB92D4"/>
                </a:solidFill>
              </a:rPr>
              <a:t>스트림</a:t>
            </a:r>
            <a:r>
              <a:rPr lang="ko-KR" altLang="en-US" sz="2000" dirty="0" smtClean="0"/>
              <a:t>으로 변환하여 송출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6" y="2046003"/>
            <a:ext cx="2917849" cy="38904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91" y="2046004"/>
            <a:ext cx="2244704" cy="12995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98" y="3375553"/>
            <a:ext cx="2244097" cy="1294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91" y="4700208"/>
            <a:ext cx="2244705" cy="12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2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15151"/>
                </a:solidFill>
              </a:rPr>
              <a:t>5</a:t>
            </a:r>
            <a:r>
              <a:rPr lang="en-US" altLang="ko-KR" sz="3600" dirty="0" smtClean="0">
                <a:solidFill>
                  <a:srgbClr val="515151"/>
                </a:solidFill>
              </a:rPr>
              <a:t>. </a:t>
            </a:r>
            <a:r>
              <a:rPr lang="ko-KR" altLang="en-US" sz="3600" dirty="0"/>
              <a:t>기대 효과 및 </a:t>
            </a:r>
            <a:r>
              <a:rPr lang="ko-KR" altLang="en-US" sz="3600" dirty="0" smtClean="0"/>
              <a:t>보완점</a:t>
            </a:r>
            <a:endParaRPr lang="ko-KR" altLang="en-US" sz="36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696230" y="2120074"/>
            <a:ext cx="8819370" cy="1080001"/>
            <a:chOff x="1696230" y="2120074"/>
            <a:chExt cx="8819370" cy="1080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F6D8C3-B277-449B-9329-8F23BB724167}"/>
                </a:ext>
              </a:extLst>
            </p:cNvPr>
            <p:cNvSpPr/>
            <p:nvPr/>
          </p:nvSpPr>
          <p:spPr>
            <a:xfrm>
              <a:off x="1696230" y="2120075"/>
              <a:ext cx="8819370" cy="10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D4EA60-BAC1-471B-A076-69403138601F}"/>
                </a:ext>
              </a:extLst>
            </p:cNvPr>
            <p:cNvSpPr/>
            <p:nvPr/>
          </p:nvSpPr>
          <p:spPr>
            <a:xfrm>
              <a:off x="1696230" y="2120074"/>
              <a:ext cx="1080000" cy="1080000"/>
            </a:xfrm>
            <a:prstGeom prst="rect">
              <a:avLst/>
            </a:prstGeom>
            <a:solidFill>
              <a:srgbClr val="E79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/>
                <a:t>1</a:t>
              </a:r>
              <a:endParaRPr lang="ko-KR" altLang="en-US" sz="40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979420" y="2429241"/>
              <a:ext cx="7536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 sz="2400" b="1" dirty="0">
                  <a:solidFill>
                    <a:srgbClr val="F87508"/>
                  </a:solidFill>
                </a:rPr>
                <a:t>비용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과 </a:t>
              </a:r>
              <a:r>
                <a:rPr lang="ko-KR" altLang="en-US" sz="2400" b="1" dirty="0">
                  <a:solidFill>
                    <a:srgbClr val="F87508"/>
                  </a:solidFill>
                </a:rPr>
                <a:t>시간</a:t>
              </a:r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을 절감하여 나에게 어울리는 색상을 찾을 수 있다</a:t>
              </a:r>
              <a:r>
                <a:rPr lang="en-US" altLang="ko-KR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696230" y="3514026"/>
            <a:ext cx="8819370" cy="1080001"/>
            <a:chOff x="1696230" y="3294217"/>
            <a:chExt cx="8819370" cy="10800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2F6D8C3-B277-449B-9329-8F23BB724167}"/>
                </a:ext>
              </a:extLst>
            </p:cNvPr>
            <p:cNvSpPr/>
            <p:nvPr/>
          </p:nvSpPr>
          <p:spPr>
            <a:xfrm>
              <a:off x="1696230" y="3294217"/>
              <a:ext cx="8819370" cy="10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C9C72F-47E9-4346-9387-C6EF69AAC454}"/>
                </a:ext>
              </a:extLst>
            </p:cNvPr>
            <p:cNvSpPr/>
            <p:nvPr/>
          </p:nvSpPr>
          <p:spPr>
            <a:xfrm>
              <a:off x="1696230" y="3294218"/>
              <a:ext cx="1080000" cy="1080000"/>
            </a:xfrm>
            <a:prstGeom prst="rect">
              <a:avLst/>
            </a:prstGeom>
            <a:solidFill>
              <a:srgbClr val="BD9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/>
                <a:t>2</a:t>
              </a:r>
              <a:endParaRPr lang="ko-KR" altLang="en-US" sz="4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79420" y="3603384"/>
              <a:ext cx="7434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 sz="2400" dirty="0" smtClean="0"/>
                <a:t>특별한 </a:t>
              </a:r>
              <a:r>
                <a:rPr lang="ko-KR" altLang="en-US" sz="2400" b="1" dirty="0" smtClean="0">
                  <a:solidFill>
                    <a:srgbClr val="F87508"/>
                  </a:solidFill>
                </a:rPr>
                <a:t>조건</a:t>
              </a:r>
              <a:r>
                <a:rPr lang="ko-KR" altLang="en-US" sz="2400" dirty="0" smtClean="0"/>
                <a:t>이나 </a:t>
              </a:r>
              <a:r>
                <a:rPr lang="ko-KR" altLang="en-US" sz="2400" b="1" dirty="0" smtClean="0">
                  <a:solidFill>
                    <a:srgbClr val="F87508"/>
                  </a:solidFill>
                </a:rPr>
                <a:t>상황</a:t>
              </a:r>
              <a:r>
                <a:rPr lang="ko-KR" altLang="en-US" sz="2400" dirty="0" smtClean="0"/>
                <a:t>에 어울리는 </a:t>
              </a:r>
              <a:r>
                <a:rPr lang="ko-KR" altLang="en-US" sz="2400" dirty="0"/>
                <a:t>색상을 찾을 수 있다</a:t>
              </a:r>
              <a:r>
                <a:rPr lang="en-US" altLang="ko-KR" sz="2400" dirty="0"/>
                <a:t>.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696230" y="4907977"/>
            <a:ext cx="8819370" cy="1081459"/>
            <a:chOff x="1696230" y="4907977"/>
            <a:chExt cx="8819370" cy="108145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2F6D8C3-B277-449B-9329-8F23BB724167}"/>
                </a:ext>
              </a:extLst>
            </p:cNvPr>
            <p:cNvSpPr/>
            <p:nvPr/>
          </p:nvSpPr>
          <p:spPr>
            <a:xfrm>
              <a:off x="1696230" y="4909436"/>
              <a:ext cx="8819370" cy="108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9C2102-C115-451F-9A0E-5BF75986AC74}"/>
                </a:ext>
              </a:extLst>
            </p:cNvPr>
            <p:cNvSpPr/>
            <p:nvPr/>
          </p:nvSpPr>
          <p:spPr>
            <a:xfrm>
              <a:off x="1696230" y="4907977"/>
              <a:ext cx="1080000" cy="1080000"/>
            </a:xfrm>
            <a:prstGeom prst="rect">
              <a:avLst/>
            </a:prstGeom>
            <a:solidFill>
              <a:srgbClr val="97A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/>
                <a:t>3</a:t>
              </a:r>
              <a:endParaRPr lang="ko-KR" altLang="en-US" sz="4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79419" y="4958612"/>
              <a:ext cx="7434585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2400" b="1" dirty="0" smtClean="0">
                  <a:solidFill>
                    <a:srgbClr val="F87508"/>
                  </a:solidFill>
                </a:rPr>
                <a:t>많은 사람의 </a:t>
              </a:r>
              <a:r>
                <a:rPr lang="ko-KR" altLang="en-US" sz="2400" b="1" dirty="0">
                  <a:solidFill>
                    <a:srgbClr val="F87508"/>
                  </a:solidFill>
                </a:rPr>
                <a:t>의견</a:t>
              </a:r>
              <a:r>
                <a:rPr lang="ko-KR" altLang="en-US" sz="2400" dirty="0"/>
                <a:t>을 들어 자신에게 어울리는 색을 찾을 수 </a:t>
              </a:r>
              <a:r>
                <a:rPr lang="ko-KR" altLang="en-US" sz="2400" dirty="0" smtClean="0"/>
                <a:t>있다</a:t>
              </a:r>
              <a:r>
                <a:rPr lang="en-US" altLang="ko-KR" sz="2400" dirty="0" smtClean="0"/>
                <a:t>.</a:t>
              </a:r>
              <a:endParaRPr lang="en-US" altLang="ko-KR" sz="2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782795" y="1477511"/>
            <a:ext cx="15840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 smtClean="0">
                <a:solidFill>
                  <a:srgbClr val="515151"/>
                </a:solidFill>
              </a:rPr>
              <a:t>1. 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기대 효과</a:t>
            </a:r>
            <a:endParaRPr lang="ko-KR" altLang="en-US" sz="2500" spc="-150" dirty="0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15151"/>
                </a:solidFill>
              </a:rPr>
              <a:t>5</a:t>
            </a:r>
            <a:r>
              <a:rPr lang="en-US" altLang="ko-KR" sz="3600" dirty="0" smtClean="0">
                <a:solidFill>
                  <a:srgbClr val="515151"/>
                </a:solidFill>
              </a:rPr>
              <a:t>. </a:t>
            </a:r>
            <a:r>
              <a:rPr lang="ko-KR" altLang="en-US" sz="3600" dirty="0"/>
              <a:t>기대 효과 및 보완점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458278" y="2691679"/>
            <a:ext cx="1651519" cy="1651519"/>
            <a:chOff x="1901668" y="1410106"/>
            <a:chExt cx="1651519" cy="1651519"/>
          </a:xfrm>
        </p:grpSpPr>
        <p:sp>
          <p:nvSpPr>
            <p:cNvPr id="9" name="타원 8"/>
            <p:cNvSpPr/>
            <p:nvPr/>
          </p:nvSpPr>
          <p:spPr>
            <a:xfrm>
              <a:off x="1901668" y="1410106"/>
              <a:ext cx="1651519" cy="1651519"/>
            </a:xfrm>
            <a:prstGeom prst="ellipse">
              <a:avLst/>
            </a:prstGeom>
            <a:solidFill>
              <a:srgbClr val="D0D1FF"/>
            </a:solidFill>
            <a:ln>
              <a:solidFill>
                <a:srgbClr val="D0D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0627" y="1649065"/>
              <a:ext cx="1173600" cy="1173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458277" y="4560804"/>
            <a:ext cx="165151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dirty="0" smtClean="0"/>
              <a:t>주변 밝기에 따라 </a:t>
            </a:r>
            <a:r>
              <a:rPr lang="ko-KR" altLang="en-US" dirty="0" err="1" smtClean="0"/>
              <a:t>웹캠의</a:t>
            </a:r>
            <a:r>
              <a:rPr lang="ko-KR" altLang="en-US" dirty="0" smtClean="0"/>
              <a:t> 명도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채도 조절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999586" y="2691679"/>
            <a:ext cx="1651519" cy="1651519"/>
            <a:chOff x="1568479" y="3296925"/>
            <a:chExt cx="1651519" cy="1651519"/>
          </a:xfrm>
        </p:grpSpPr>
        <p:sp>
          <p:nvSpPr>
            <p:cNvPr id="15" name="타원 14"/>
            <p:cNvSpPr/>
            <p:nvPr/>
          </p:nvSpPr>
          <p:spPr>
            <a:xfrm>
              <a:off x="1568479" y="3296925"/>
              <a:ext cx="1651519" cy="165151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0D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438" y="3535884"/>
              <a:ext cx="1173600" cy="11736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008800" y="4560804"/>
            <a:ext cx="16515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/>
              <a:t>많은 사람들이 선택한 색 추천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082202" y="2691679"/>
            <a:ext cx="1651519" cy="1651519"/>
            <a:chOff x="7545033" y="1578796"/>
            <a:chExt cx="1651519" cy="16515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992" y="1817755"/>
              <a:ext cx="1173600" cy="11736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7545033" y="1578796"/>
              <a:ext cx="1651519" cy="1651519"/>
            </a:xfrm>
            <a:prstGeom prst="ellipse">
              <a:avLst/>
            </a:prstGeom>
            <a:noFill/>
            <a:ln w="28575">
              <a:solidFill>
                <a:srgbClr val="D0D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109846" y="4560804"/>
            <a:ext cx="1651519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smtClean="0"/>
              <a:t>어울리는 색에 따른 상품 추천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540894" y="2691679"/>
            <a:ext cx="1651519" cy="1651519"/>
            <a:chOff x="6540894" y="2758764"/>
            <a:chExt cx="1651519" cy="1651519"/>
          </a:xfrm>
        </p:grpSpPr>
        <p:sp>
          <p:nvSpPr>
            <p:cNvPr id="14" name="타원 13"/>
            <p:cNvSpPr/>
            <p:nvPr/>
          </p:nvSpPr>
          <p:spPr>
            <a:xfrm>
              <a:off x="6540894" y="2758764"/>
              <a:ext cx="1651519" cy="1651519"/>
            </a:xfrm>
            <a:prstGeom prst="ellipse">
              <a:avLst/>
            </a:prstGeom>
            <a:solidFill>
              <a:srgbClr val="D0D1FF"/>
            </a:solidFill>
            <a:ln>
              <a:solidFill>
                <a:srgbClr val="D0D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8283" y="2997723"/>
              <a:ext cx="1173600" cy="117360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6559323" y="4560804"/>
            <a:ext cx="1651519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smtClean="0"/>
              <a:t>AI</a:t>
            </a:r>
            <a:r>
              <a:rPr lang="ko-KR" altLang="en-US" dirty="0" smtClean="0"/>
              <a:t>가 어울리는 색상 추천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782795" y="1477511"/>
            <a:ext cx="1250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 smtClean="0">
                <a:solidFill>
                  <a:srgbClr val="515151"/>
                </a:solidFill>
              </a:rPr>
              <a:t>2.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보완점</a:t>
            </a:r>
            <a:endParaRPr lang="ko-KR" altLang="en-US" sz="2500" spc="-150" dirty="0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241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15151"/>
                </a:solidFill>
              </a:rPr>
              <a:t>6</a:t>
            </a:r>
            <a:r>
              <a:rPr lang="en-US" altLang="ko-KR" sz="3600" dirty="0" smtClean="0">
                <a:solidFill>
                  <a:srgbClr val="515151"/>
                </a:solidFill>
              </a:rPr>
              <a:t>. </a:t>
            </a:r>
            <a:r>
              <a:rPr lang="ko-KR" altLang="en-US" sz="3600" dirty="0" smtClean="0">
                <a:solidFill>
                  <a:srgbClr val="515151"/>
                </a:solidFill>
              </a:rPr>
              <a:t>팀원 소개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526248" y="2134752"/>
            <a:ext cx="7214784" cy="3527774"/>
            <a:chOff x="526248" y="1655780"/>
            <a:chExt cx="7214784" cy="3527774"/>
          </a:xfrm>
        </p:grpSpPr>
        <p:grpSp>
          <p:nvGrpSpPr>
            <p:cNvPr id="52" name="그룹 51"/>
            <p:cNvGrpSpPr/>
            <p:nvPr/>
          </p:nvGrpSpPr>
          <p:grpSpPr>
            <a:xfrm>
              <a:off x="850038" y="1655780"/>
              <a:ext cx="6890994" cy="3527774"/>
              <a:chOff x="850038" y="1655780"/>
              <a:chExt cx="6890994" cy="352777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2655945" y="1655780"/>
                <a:ext cx="3245907" cy="523220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/>
                  <a:t>FE</a:t>
                </a:r>
                <a:endParaRPr lang="ko-KR" altLang="en-US" sz="2800" dirty="0"/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0038" y="2874724"/>
                <a:ext cx="1440000" cy="1799705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667036" y="2874724"/>
                <a:ext cx="1440000" cy="1799705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301032" y="2875352"/>
                <a:ext cx="1440000" cy="1798449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84034" y="2874147"/>
                <a:ext cx="1440000" cy="1800859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228559A-A73F-4FB5-8EFB-73C6815FD7A9}"/>
                  </a:ext>
                </a:extLst>
              </p:cNvPr>
              <p:cNvSpPr/>
              <p:nvPr/>
            </p:nvSpPr>
            <p:spPr>
              <a:xfrm>
                <a:off x="850038" y="4753594"/>
                <a:ext cx="1440000" cy="4299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송 다 경</a:t>
                </a:r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228559A-A73F-4FB5-8EFB-73C6815FD7A9}"/>
                  </a:ext>
                </a:extLst>
              </p:cNvPr>
              <p:cNvSpPr/>
              <p:nvPr/>
            </p:nvSpPr>
            <p:spPr>
              <a:xfrm>
                <a:off x="2667036" y="4753594"/>
                <a:ext cx="1440000" cy="4299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김 찬 일</a:t>
                </a:r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228559A-A73F-4FB5-8EFB-73C6815FD7A9}"/>
                  </a:ext>
                </a:extLst>
              </p:cNvPr>
              <p:cNvSpPr/>
              <p:nvPr/>
            </p:nvSpPr>
            <p:spPr>
              <a:xfrm>
                <a:off x="4484034" y="4753594"/>
                <a:ext cx="1440000" cy="4299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김 민 영</a:t>
                </a:r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228559A-A73F-4FB5-8EFB-73C6815FD7A9}"/>
                  </a:ext>
                </a:extLst>
              </p:cNvPr>
              <p:cNvSpPr/>
              <p:nvPr/>
            </p:nvSpPr>
            <p:spPr>
              <a:xfrm>
                <a:off x="6301032" y="4753594"/>
                <a:ext cx="1440000" cy="42996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이 한 기</a:t>
                </a:r>
                <a:endParaRPr lang="ko-KR" altLang="en-US" dirty="0"/>
              </a:p>
            </p:txBody>
          </p:sp>
          <p:cxnSp>
            <p:nvCxnSpPr>
              <p:cNvPr id="40" name="꺾인 연결선 39"/>
              <p:cNvCxnSpPr>
                <a:stCxn id="2" idx="0"/>
                <a:endCxn id="4" idx="0"/>
              </p:cNvCxnSpPr>
              <p:nvPr/>
            </p:nvCxnSpPr>
            <p:spPr>
              <a:xfrm rot="16200000" flipH="1">
                <a:off x="4295221" y="149541"/>
                <a:ext cx="628" cy="5450994"/>
              </a:xfrm>
              <a:prstGeom prst="bentConnector3">
                <a:avLst>
                  <a:gd name="adj1" fmla="val -51944904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꺾인 연결선 40"/>
              <p:cNvCxnSpPr>
                <a:stCxn id="3" idx="0"/>
                <a:endCxn id="24" idx="0"/>
              </p:cNvCxnSpPr>
              <p:nvPr/>
            </p:nvCxnSpPr>
            <p:spPr>
              <a:xfrm rot="5400000" flipH="1" flipV="1">
                <a:off x="4295247" y="1965937"/>
                <a:ext cx="577" cy="1816998"/>
              </a:xfrm>
              <a:prstGeom prst="bentConnector3">
                <a:avLst>
                  <a:gd name="adj1" fmla="val 56195321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>
                <a:stCxn id="62" idx="2"/>
              </p:cNvCxnSpPr>
              <p:nvPr/>
            </p:nvCxnSpPr>
            <p:spPr>
              <a:xfrm flipH="1">
                <a:off x="4278898" y="2179000"/>
                <a:ext cx="1" cy="37048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28518">
              <a:off x="526248" y="2403821"/>
              <a:ext cx="862641" cy="862641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8118030" y="2146182"/>
            <a:ext cx="3256998" cy="3516344"/>
            <a:chOff x="8118030" y="2146182"/>
            <a:chExt cx="3256998" cy="3516344"/>
          </a:xfrm>
        </p:grpSpPr>
        <p:sp>
          <p:nvSpPr>
            <p:cNvPr id="69" name="TextBox 68"/>
            <p:cNvSpPr txBox="1"/>
            <p:nvPr/>
          </p:nvSpPr>
          <p:spPr>
            <a:xfrm>
              <a:off x="8839794" y="2146182"/>
              <a:ext cx="1805907" cy="523220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/>
                <a:t>BE</a:t>
              </a:r>
              <a:endParaRPr lang="ko-KR" altLang="en-US" sz="2800" dirty="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18030" y="3354389"/>
              <a:ext cx="1440000" cy="1798319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228559A-A73F-4FB5-8EFB-73C6815FD7A9}"/>
                </a:ext>
              </a:extLst>
            </p:cNvPr>
            <p:cNvSpPr/>
            <p:nvPr/>
          </p:nvSpPr>
          <p:spPr>
            <a:xfrm>
              <a:off x="8118030" y="5232566"/>
              <a:ext cx="1440000" cy="4299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강 민 성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228559A-A73F-4FB5-8EFB-73C6815FD7A9}"/>
                </a:ext>
              </a:extLst>
            </p:cNvPr>
            <p:cNvSpPr/>
            <p:nvPr/>
          </p:nvSpPr>
          <p:spPr>
            <a:xfrm>
              <a:off x="9935028" y="5232566"/>
              <a:ext cx="1440000" cy="4299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오 정 환</a:t>
              </a:r>
              <a:endParaRPr lang="ko-KR" altLang="en-US" dirty="0"/>
            </a:p>
          </p:txBody>
        </p:sp>
        <p:cxnSp>
          <p:nvCxnSpPr>
            <p:cNvPr id="43" name="꺾인 연결선 42"/>
            <p:cNvCxnSpPr>
              <a:stCxn id="25" idx="0"/>
              <a:endCxn id="6" idx="0"/>
            </p:cNvCxnSpPr>
            <p:nvPr/>
          </p:nvCxnSpPr>
          <p:spPr>
            <a:xfrm rot="5400000" flipH="1" flipV="1">
              <a:off x="9745962" y="2445187"/>
              <a:ext cx="1271" cy="1817135"/>
            </a:xfrm>
            <a:prstGeom prst="bentConnector3">
              <a:avLst>
                <a:gd name="adj1" fmla="val 25579937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69" idx="2"/>
            </p:cNvCxnSpPr>
            <p:nvPr/>
          </p:nvCxnSpPr>
          <p:spPr>
            <a:xfrm flipH="1">
              <a:off x="9742747" y="2669402"/>
              <a:ext cx="1" cy="3704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35302" y="3353118"/>
              <a:ext cx="1439726" cy="1799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4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6717" y="659730"/>
            <a:ext cx="11389360" cy="109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7747598" y="4043065"/>
            <a:ext cx="1965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300" dirty="0" smtClean="0">
                <a:solidFill>
                  <a:srgbClr val="C0BFF3"/>
                </a:solidFill>
                <a:latin typeface="+mj-ea"/>
                <a:ea typeface="+mj-ea"/>
              </a:rPr>
              <a:t>Q&amp;A</a:t>
            </a:r>
            <a:endParaRPr lang="ko-KR" altLang="en-US" sz="6000" spc="300" dirty="0">
              <a:solidFill>
                <a:srgbClr val="C0BFF3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https://cdn.discordapp.com/attachments/990907247876001817/999174055297032312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61" y="1577956"/>
            <a:ext cx="4985036" cy="370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397" y="1731374"/>
            <a:ext cx="5218005" cy="208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6717" y="659730"/>
            <a:ext cx="11389360" cy="109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8D4EE-2237-404A-8416-6401571934BB}"/>
              </a:ext>
            </a:extLst>
          </p:cNvPr>
          <p:cNvSpPr txBox="1"/>
          <p:nvPr/>
        </p:nvSpPr>
        <p:spPr>
          <a:xfrm>
            <a:off x="4269768" y="2921169"/>
            <a:ext cx="37032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300" dirty="0" smtClean="0">
                <a:solidFill>
                  <a:srgbClr val="C0BFF3"/>
                </a:solidFill>
                <a:latin typeface="+mj-ea"/>
                <a:ea typeface="+mj-ea"/>
              </a:rPr>
              <a:t>감사합니다</a:t>
            </a:r>
            <a:endParaRPr lang="ko-KR" altLang="en-US" sz="6000" spc="300" dirty="0">
              <a:solidFill>
                <a:srgbClr val="C0BFF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10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E8D00-271F-4ED2-BF11-AADDE983DF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82A0BA-724F-49F2-ABB8-A2D1913C942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FDAE76">
                  <a:alpha val="60000"/>
                </a:srgbClr>
              </a:gs>
              <a:gs pos="50000">
                <a:srgbClr val="C07BD4">
                  <a:alpha val="60000"/>
                </a:srgbClr>
              </a:gs>
              <a:gs pos="25000">
                <a:srgbClr val="FA9694">
                  <a:alpha val="60000"/>
                </a:srgbClr>
              </a:gs>
              <a:gs pos="75000">
                <a:srgbClr val="7481F5">
                  <a:alpha val="40000"/>
                </a:srgbClr>
              </a:gs>
              <a:gs pos="97000">
                <a:srgbClr val="8DA9FA">
                  <a:alpha val="4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>
            <a:off x="529389" y="1078451"/>
            <a:ext cx="55666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FD6A31-E3B7-4D56-8E03-6EE1E16411B7}"/>
              </a:ext>
            </a:extLst>
          </p:cNvPr>
          <p:cNvSpPr txBox="1"/>
          <p:nvPr/>
        </p:nvSpPr>
        <p:spPr>
          <a:xfrm>
            <a:off x="529389" y="39742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088333" y="3226563"/>
            <a:ext cx="1481821" cy="584775"/>
            <a:chOff x="1090950" y="3171242"/>
            <a:chExt cx="148182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3011F7-A783-4B54-B94B-7F45C0302103}"/>
                </a:ext>
              </a:extLst>
            </p:cNvPr>
            <p:cNvSpPr txBox="1"/>
            <p:nvPr/>
          </p:nvSpPr>
          <p:spPr>
            <a:xfrm>
              <a:off x="1090950" y="3171242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/>
                <a:t>3</a:t>
              </a:r>
              <a:endParaRPr lang="ko-KR" altLang="en-US" sz="3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5B9FC-26FF-414E-9D1B-7ED7D10097D0}"/>
                </a:ext>
              </a:extLst>
            </p:cNvPr>
            <p:cNvSpPr txBox="1"/>
            <p:nvPr/>
          </p:nvSpPr>
          <p:spPr>
            <a:xfrm>
              <a:off x="1855908" y="323279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시연</a:t>
              </a:r>
              <a:endParaRPr lang="ko-KR" altLang="en-US" sz="24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88333" y="4046744"/>
            <a:ext cx="2090962" cy="584775"/>
            <a:chOff x="1090950" y="4029077"/>
            <a:chExt cx="2090962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793285-8821-4613-8797-45B99AE14F96}"/>
                </a:ext>
              </a:extLst>
            </p:cNvPr>
            <p:cNvSpPr txBox="1"/>
            <p:nvPr/>
          </p:nvSpPr>
          <p:spPr>
            <a:xfrm>
              <a:off x="1090950" y="4029077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/>
                <a:t>4</a:t>
              </a:r>
              <a:endParaRPr lang="ko-KR" altLang="en-US" sz="32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F53056-92F7-4CF6-A9A3-DB8A9C9B980F}"/>
                </a:ext>
              </a:extLst>
            </p:cNvPr>
            <p:cNvSpPr txBox="1"/>
            <p:nvPr/>
          </p:nvSpPr>
          <p:spPr>
            <a:xfrm>
              <a:off x="1855908" y="4090632"/>
              <a:ext cx="1326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기술 스택</a:t>
              </a:r>
              <a:endParaRPr lang="ko-KR" altLang="en-US" sz="2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88333" y="4866925"/>
            <a:ext cx="3309244" cy="584775"/>
            <a:chOff x="1090950" y="4886912"/>
            <a:chExt cx="3309244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793285-8821-4613-8797-45B99AE14F96}"/>
                </a:ext>
              </a:extLst>
            </p:cNvPr>
            <p:cNvSpPr txBox="1"/>
            <p:nvPr/>
          </p:nvSpPr>
          <p:spPr>
            <a:xfrm>
              <a:off x="1090950" y="4886912"/>
              <a:ext cx="4427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/>
                <a:t>5</a:t>
              </a:r>
              <a:endParaRPr lang="ko-KR" altLang="en-US" sz="32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F53056-92F7-4CF6-A9A3-DB8A9C9B980F}"/>
                </a:ext>
              </a:extLst>
            </p:cNvPr>
            <p:cNvSpPr txBox="1"/>
            <p:nvPr/>
          </p:nvSpPr>
          <p:spPr>
            <a:xfrm>
              <a:off x="1855908" y="4948467"/>
              <a:ext cx="2544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기대 효과 및 보완점</a:t>
              </a:r>
              <a:endParaRPr lang="ko-KR" altLang="en-US" sz="24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88333" y="1586201"/>
            <a:ext cx="2090962" cy="584775"/>
            <a:chOff x="1090950" y="1455569"/>
            <a:chExt cx="2090962" cy="58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10C4C4-5BFE-43A2-A7E6-2E7FCD25DB55}"/>
                </a:ext>
              </a:extLst>
            </p:cNvPr>
            <p:cNvSpPr txBox="1"/>
            <p:nvPr/>
          </p:nvSpPr>
          <p:spPr>
            <a:xfrm>
              <a:off x="1090950" y="1455569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/>
                <a:t>1</a:t>
              </a:r>
              <a:endParaRPr lang="ko-KR" altLang="en-US" sz="3200" b="1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8CC5F92-F7B3-A393-95E4-E7F887FD9223}"/>
                </a:ext>
              </a:extLst>
            </p:cNvPr>
            <p:cNvSpPr txBox="1"/>
            <p:nvPr/>
          </p:nvSpPr>
          <p:spPr>
            <a:xfrm>
              <a:off x="1855908" y="1517124"/>
              <a:ext cx="1326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기획 배경</a:t>
              </a:r>
              <a:endParaRPr lang="ko-KR" altLang="en-US" sz="24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88333" y="2406382"/>
            <a:ext cx="2623159" cy="584775"/>
            <a:chOff x="1090950" y="2313405"/>
            <a:chExt cx="2623159" cy="584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66084-3C8D-4992-AD4A-C007B799FBE9}"/>
                </a:ext>
              </a:extLst>
            </p:cNvPr>
            <p:cNvSpPr txBox="1"/>
            <p:nvPr/>
          </p:nvSpPr>
          <p:spPr>
            <a:xfrm>
              <a:off x="1090950" y="2313405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/>
                <a:t>2</a:t>
              </a:r>
              <a:endParaRPr lang="ko-KR" altLang="en-US" sz="32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A1E891-D739-7A5A-5DF4-5174B871A9A4}"/>
                </a:ext>
              </a:extLst>
            </p:cNvPr>
            <p:cNvSpPr txBox="1"/>
            <p:nvPr/>
          </p:nvSpPr>
          <p:spPr>
            <a:xfrm>
              <a:off x="1855908" y="2374959"/>
              <a:ext cx="1858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프로젝트 소개</a:t>
              </a:r>
              <a:endParaRPr lang="ko-KR" altLang="en-US" sz="24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88333" y="5687107"/>
            <a:ext cx="2090962" cy="584775"/>
            <a:chOff x="1090950" y="4886912"/>
            <a:chExt cx="2090962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793285-8821-4613-8797-45B99AE14F96}"/>
                </a:ext>
              </a:extLst>
            </p:cNvPr>
            <p:cNvSpPr txBox="1"/>
            <p:nvPr/>
          </p:nvSpPr>
          <p:spPr>
            <a:xfrm>
              <a:off x="1090950" y="4886912"/>
              <a:ext cx="44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6</a:t>
              </a:r>
              <a:endParaRPr lang="ko-KR" altLang="en-US" sz="32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F53056-92F7-4CF6-A9A3-DB8A9C9B980F}"/>
                </a:ext>
              </a:extLst>
            </p:cNvPr>
            <p:cNvSpPr txBox="1"/>
            <p:nvPr/>
          </p:nvSpPr>
          <p:spPr>
            <a:xfrm>
              <a:off x="1855908" y="4948467"/>
              <a:ext cx="1326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팀원 소개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22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15151"/>
                </a:solidFill>
              </a:rPr>
              <a:t>UCC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pic>
        <p:nvPicPr>
          <p:cNvPr id="4" name="B208_깔맞춤_U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9271" y="1571630"/>
            <a:ext cx="8414795" cy="47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7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15151"/>
                </a:solidFill>
              </a:rPr>
              <a:t>1. </a:t>
            </a:r>
            <a:r>
              <a:rPr lang="ko-KR" altLang="en-US" sz="3600" dirty="0" smtClean="0">
                <a:solidFill>
                  <a:srgbClr val="515151"/>
                </a:solidFill>
              </a:rPr>
              <a:t>기획 배경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19189" y="1581705"/>
            <a:ext cx="4624401" cy="4392989"/>
            <a:chOff x="1140704" y="1871831"/>
            <a:chExt cx="4624401" cy="439298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704" y="1871831"/>
              <a:ext cx="4624401" cy="410554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666727" y="5941655"/>
              <a:ext cx="109837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latin typeface="+mn-ea"/>
                </a:rPr>
                <a:t>[</a:t>
              </a:r>
              <a:r>
                <a:rPr lang="ko-KR" altLang="en-US" sz="1500" dirty="0" smtClean="0">
                  <a:latin typeface="+mn-ea"/>
                </a:rPr>
                <a:t>출처</a:t>
              </a:r>
              <a:r>
                <a:rPr lang="en-US" altLang="ko-KR" sz="1500" dirty="0" smtClean="0">
                  <a:latin typeface="+mn-ea"/>
                </a:rPr>
                <a:t>: SBS]</a:t>
              </a:r>
              <a:endParaRPr lang="ko-KR" altLang="en-US" sz="1500" dirty="0">
                <a:latin typeface="+mn-ea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702070" y="1581705"/>
            <a:ext cx="4152693" cy="4392988"/>
            <a:chOff x="6702070" y="1581705"/>
            <a:chExt cx="4152693" cy="4392988"/>
          </a:xfrm>
        </p:grpSpPr>
        <p:sp>
          <p:nvSpPr>
            <p:cNvPr id="8" name="TextBox 7"/>
            <p:cNvSpPr txBox="1"/>
            <p:nvPr/>
          </p:nvSpPr>
          <p:spPr>
            <a:xfrm>
              <a:off x="9775621" y="5651528"/>
              <a:ext cx="107914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latin typeface="+mn-ea"/>
                </a:rPr>
                <a:t>[</a:t>
              </a:r>
              <a:r>
                <a:rPr lang="ko-KR" altLang="en-US" sz="1500" dirty="0" smtClean="0">
                  <a:latin typeface="+mn-ea"/>
                </a:rPr>
                <a:t>출처</a:t>
              </a:r>
              <a:r>
                <a:rPr lang="en-US" altLang="ko-KR" sz="1500" dirty="0" smtClean="0">
                  <a:latin typeface="+mn-ea"/>
                </a:rPr>
                <a:t>: </a:t>
              </a:r>
              <a:r>
                <a:rPr lang="ko-KR" altLang="en-US" sz="1500" dirty="0" err="1" smtClean="0">
                  <a:latin typeface="+mn-ea"/>
                </a:rPr>
                <a:t>탈잉</a:t>
              </a:r>
              <a:r>
                <a:rPr lang="en-US" altLang="ko-KR" sz="1500" dirty="0">
                  <a:latin typeface="+mn-ea"/>
                </a:rPr>
                <a:t>]</a:t>
              </a:r>
              <a:endParaRPr lang="ko-KR" altLang="en-US" sz="1500" dirty="0">
                <a:latin typeface="+mn-ea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2070" y="1581705"/>
              <a:ext cx="4152693" cy="4069823"/>
            </a:xfrm>
            <a:prstGeom prst="rect">
              <a:avLst/>
            </a:prstGeom>
            <a:ln>
              <a:solidFill>
                <a:srgbClr val="BD94DE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185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15151"/>
                </a:solidFill>
              </a:rPr>
              <a:t>1. </a:t>
            </a:r>
            <a:r>
              <a:rPr lang="ko-KR" altLang="en-US" sz="3600" dirty="0" smtClean="0">
                <a:solidFill>
                  <a:srgbClr val="515151"/>
                </a:solidFill>
              </a:rPr>
              <a:t>기획 배경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15" y="1842970"/>
            <a:ext cx="4121456" cy="3998427"/>
          </a:xfrm>
          <a:prstGeom prst="rect">
            <a:avLst/>
          </a:prstGeom>
          <a:ln>
            <a:solidFill>
              <a:srgbClr val="7173C9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8F57A2-0BE1-2D6D-51FE-C4E3921C00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89" y="1842970"/>
            <a:ext cx="3792974" cy="3998427"/>
          </a:xfrm>
          <a:prstGeom prst="rect">
            <a:avLst/>
          </a:prstGeom>
          <a:ln>
            <a:solidFill>
              <a:srgbClr val="7173C9"/>
            </a:solidFill>
          </a:ln>
        </p:spPr>
      </p:pic>
    </p:spTree>
    <p:extLst>
      <p:ext uri="{BB962C8B-B14F-4D97-AF65-F5344CB8AC3E}">
        <p14:creationId xmlns:p14="http://schemas.microsoft.com/office/powerpoint/2010/main" val="25211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15151"/>
                </a:solidFill>
              </a:rPr>
              <a:t>2. </a:t>
            </a:r>
            <a:r>
              <a:rPr lang="ko-KR" altLang="en-US" sz="3600" dirty="0" smtClean="0">
                <a:solidFill>
                  <a:srgbClr val="515151"/>
                </a:solidFill>
              </a:rPr>
              <a:t>프로젝트 소개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56" y="1347360"/>
            <a:ext cx="6741886" cy="3792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8631" y="4874405"/>
            <a:ext cx="10054736" cy="10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/>
              <a:t>다양한 사람들과 함께 소통하며 </a:t>
            </a:r>
            <a:endParaRPr lang="en-US" altLang="ko-KR" sz="2500" dirty="0"/>
          </a:p>
          <a:p>
            <a:pPr algn="ctr">
              <a:lnSpc>
                <a:spcPct val="130000"/>
              </a:lnSpc>
            </a:pPr>
            <a:r>
              <a:rPr lang="ko-KR" altLang="en-US" sz="2500" dirty="0"/>
              <a:t>개인의 얼굴</a:t>
            </a:r>
            <a:r>
              <a:rPr lang="en-US" altLang="ko-KR" sz="2500" dirty="0"/>
              <a:t>, </a:t>
            </a:r>
            <a:r>
              <a:rPr lang="ko-KR" altLang="en-US" sz="2500" dirty="0"/>
              <a:t>분위기와 어울리는 색상을 </a:t>
            </a:r>
            <a:r>
              <a:rPr lang="en-US" altLang="ko-KR" sz="2500" dirty="0"/>
              <a:t> </a:t>
            </a:r>
            <a:r>
              <a:rPr lang="ko-KR" altLang="en-US" sz="2500" dirty="0"/>
              <a:t>찾아가는 서비스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91603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15151"/>
                </a:solidFill>
              </a:rPr>
              <a:t>2. </a:t>
            </a:r>
            <a:r>
              <a:rPr lang="ko-KR" altLang="en-US" sz="3600" dirty="0" smtClean="0">
                <a:solidFill>
                  <a:srgbClr val="515151"/>
                </a:solidFill>
              </a:rPr>
              <a:t>프로젝트 소개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782795" y="1477511"/>
            <a:ext cx="466185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 smtClean="0">
                <a:solidFill>
                  <a:srgbClr val="515151"/>
                </a:solidFill>
              </a:rPr>
              <a:t>1. 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서비스 주요 기능 </a:t>
            </a:r>
            <a:r>
              <a:rPr lang="en-US" altLang="ko-KR" sz="2500" spc="-150" dirty="0" smtClean="0">
                <a:solidFill>
                  <a:srgbClr val="515151"/>
                </a:solidFill>
              </a:rPr>
              <a:t>–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색상 비교 및 선택</a:t>
            </a:r>
            <a:endParaRPr lang="ko-KR" altLang="en-US" sz="2500" spc="-150" dirty="0">
              <a:solidFill>
                <a:srgbClr val="5151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56" y="2257270"/>
            <a:ext cx="5768313" cy="3218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48" y="2257270"/>
            <a:ext cx="1755334" cy="32181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69996" y="5627442"/>
            <a:ext cx="1229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smtClean="0"/>
              <a:t>미팅 화면</a:t>
            </a:r>
            <a:endParaRPr lang="ko-KR" alt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8878902" y="5627442"/>
            <a:ext cx="1229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smtClean="0"/>
              <a:t>색상 담기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1125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09" y="2774364"/>
            <a:ext cx="5044287" cy="29203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15151"/>
                </a:solidFill>
              </a:rPr>
              <a:t>2. </a:t>
            </a:r>
            <a:r>
              <a:rPr lang="ko-KR" altLang="en-US" sz="3600" dirty="0" smtClean="0">
                <a:solidFill>
                  <a:srgbClr val="515151"/>
                </a:solidFill>
              </a:rPr>
              <a:t>프로젝트 소개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782795" y="1477511"/>
            <a:ext cx="3177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 smtClean="0">
                <a:solidFill>
                  <a:srgbClr val="515151"/>
                </a:solidFill>
              </a:rPr>
              <a:t>1. 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서비스 주요 기능 </a:t>
            </a:r>
            <a:r>
              <a:rPr lang="en-US" altLang="ko-KR" sz="2500" spc="-150" dirty="0" smtClean="0">
                <a:solidFill>
                  <a:srgbClr val="515151"/>
                </a:solidFill>
              </a:rPr>
              <a:t>-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투표</a:t>
            </a:r>
            <a:endParaRPr lang="ko-KR" altLang="en-US" sz="2500" spc="-150" dirty="0">
              <a:solidFill>
                <a:srgbClr val="51515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1813" y="5479298"/>
            <a:ext cx="1717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smtClean="0"/>
              <a:t>토너먼트 방식</a:t>
            </a:r>
            <a:endParaRPr lang="ko-KR" altLang="en-US" sz="2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93" y="2361312"/>
            <a:ext cx="5055179" cy="29266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9075" y="5479298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smtClean="0"/>
              <a:t>원 픽 방식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399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19558" y="528475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15151"/>
                </a:solidFill>
              </a:rPr>
              <a:t>2. </a:t>
            </a:r>
            <a:r>
              <a:rPr lang="ko-KR" altLang="en-US" sz="3600" dirty="0" smtClean="0">
                <a:solidFill>
                  <a:srgbClr val="515151"/>
                </a:solidFill>
              </a:rPr>
              <a:t>프로젝트 소개</a:t>
            </a:r>
            <a:endParaRPr lang="ko-KR" altLang="en-US" sz="3600" dirty="0">
              <a:solidFill>
                <a:srgbClr val="51515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782795" y="1477511"/>
            <a:ext cx="37657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 smtClean="0">
                <a:solidFill>
                  <a:srgbClr val="515151"/>
                </a:solidFill>
              </a:rPr>
              <a:t>1. 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서비스 주요 기능 </a:t>
            </a:r>
            <a:r>
              <a:rPr lang="en-US" altLang="ko-KR" sz="2500" spc="-150" dirty="0" smtClean="0">
                <a:solidFill>
                  <a:srgbClr val="515151"/>
                </a:solidFill>
              </a:rPr>
              <a:t>– </a:t>
            </a:r>
            <a:r>
              <a:rPr lang="ko-KR" altLang="en-US" sz="2500" spc="-150" dirty="0" smtClean="0">
                <a:solidFill>
                  <a:srgbClr val="515151"/>
                </a:solidFill>
              </a:rPr>
              <a:t>결과 확인</a:t>
            </a:r>
            <a:endParaRPr lang="ko-KR" altLang="en-US" sz="2500" spc="-150" dirty="0">
              <a:solidFill>
                <a:srgbClr val="5151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3" y="2088672"/>
            <a:ext cx="4224132" cy="35544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30376" y="5806742"/>
            <a:ext cx="1229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smtClean="0"/>
              <a:t>투표 결과</a:t>
            </a:r>
            <a:endParaRPr lang="ko-KR" alt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7974145" y="5806741"/>
            <a:ext cx="1402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 smtClean="0"/>
              <a:t>마이페이지</a:t>
            </a:r>
            <a:endParaRPr lang="ko-KR" altLang="en-US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4" y="2475533"/>
            <a:ext cx="5215227" cy="30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9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6035</TotalTime>
  <Words>940</Words>
  <Application>Microsoft Office PowerPoint</Application>
  <PresentationFormat>와이드스크린</PresentationFormat>
  <Paragraphs>303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Pretendard ExtraBold</vt:lpstr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191</cp:revision>
  <dcterms:created xsi:type="dcterms:W3CDTF">2021-12-10T03:55:27Z</dcterms:created>
  <dcterms:modified xsi:type="dcterms:W3CDTF">2022-08-19T00:34:48Z</dcterms:modified>
</cp:coreProperties>
</file>